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sso One" charset="1" panose="02000503050000020004"/>
      <p:regular r:id="rId10"/>
    </p:embeddedFont>
    <p:embeddedFont>
      <p:font typeface="Blink Twice" charset="1" panose="000000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Now" charset="1" panose="00000500000000000000"/>
      <p:regular r:id="rId18"/>
    </p:embeddedFont>
    <p:embeddedFont>
      <p:font typeface="Now Bold" charset="1" panose="00000800000000000000"/>
      <p:regular r:id="rId19"/>
    </p:embeddedFont>
    <p:embeddedFont>
      <p:font typeface="Now Thin" charset="1" panose="00000300000000000000"/>
      <p:regular r:id="rId20"/>
    </p:embeddedFont>
    <p:embeddedFont>
      <p:font typeface="Now Light" charset="1" panose="00000400000000000000"/>
      <p:regular r:id="rId21"/>
    </p:embeddedFont>
    <p:embeddedFont>
      <p:font typeface="Now Medium" charset="1" panose="00000600000000000000"/>
      <p:regular r:id="rId22"/>
    </p:embeddedFont>
    <p:embeddedFont>
      <p:font typeface="Now Heavy" charset="1" panose="00000A00000000000000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1519" y="359147"/>
            <a:ext cx="15084961" cy="478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49"/>
              </a:lnSpc>
            </a:pPr>
            <a:r>
              <a:rPr lang="en-US" sz="15000">
                <a:solidFill>
                  <a:srgbClr val="FFFFFF"/>
                </a:solidFill>
                <a:latin typeface="Open Sans Bold"/>
              </a:rPr>
              <a:t>LINGUAGEN </a:t>
            </a:r>
          </a:p>
          <a:p>
            <a:pPr algn="ctr">
              <a:lnSpc>
                <a:spcPts val="10398"/>
              </a:lnSpc>
            </a:pPr>
            <a:r>
              <a:rPr lang="en-US" sz="9202">
                <a:solidFill>
                  <a:srgbClr val="FFFFFF"/>
                </a:solidFill>
                <a:latin typeface="Open Sans Bold"/>
              </a:rPr>
              <a:t>A Comprehensive Natural Language Toolkit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98160" y="6623050"/>
            <a:ext cx="12165667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1EFFFF"/>
                </a:solidFill>
                <a:latin typeface="Open Sans Bold"/>
              </a:rPr>
              <a:t>Mentor Name:-      Dr. Tanveer Ahmed Candidate Name:- Saurabh Sharma  Enrol Number:-      E22CSEU0882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50954" y="331680"/>
            <a:ext cx="4096048" cy="1394041"/>
          </a:xfrm>
          <a:custGeom>
            <a:avLst/>
            <a:gdLst/>
            <a:ahLst/>
            <a:cxnLst/>
            <a:rect r="r" b="b" t="t" l="l"/>
            <a:pathLst>
              <a:path h="1394041" w="4096048">
                <a:moveTo>
                  <a:pt x="0" y="0"/>
                </a:moveTo>
                <a:lnTo>
                  <a:pt x="4096048" y="0"/>
                </a:lnTo>
                <a:lnTo>
                  <a:pt x="4096048" y="1394040"/>
                </a:lnTo>
                <a:lnTo>
                  <a:pt x="0" y="139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25C87">
                <a:alpha val="100000"/>
              </a:srgbClr>
            </a:gs>
            <a:gs pos="100000">
              <a:srgbClr val="092340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55173" y="5912551"/>
            <a:ext cx="10926047" cy="4336275"/>
          </a:xfrm>
          <a:custGeom>
            <a:avLst/>
            <a:gdLst/>
            <a:ahLst/>
            <a:cxnLst/>
            <a:rect r="r" b="b" t="t" l="l"/>
            <a:pathLst>
              <a:path h="4336275" w="10926047">
                <a:moveTo>
                  <a:pt x="0" y="0"/>
                </a:moveTo>
                <a:lnTo>
                  <a:pt x="10926046" y="0"/>
                </a:lnTo>
                <a:lnTo>
                  <a:pt x="10926046" y="4336275"/>
                </a:lnTo>
                <a:lnTo>
                  <a:pt x="0" y="4336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672131"/>
            <a:ext cx="5878286" cy="4114800"/>
          </a:xfrm>
          <a:custGeom>
            <a:avLst/>
            <a:gdLst/>
            <a:ahLst/>
            <a:cxnLst/>
            <a:rect r="r" b="b" t="t" l="l"/>
            <a:pathLst>
              <a:path h="4114800" w="5878286">
                <a:moveTo>
                  <a:pt x="0" y="0"/>
                </a:moveTo>
                <a:lnTo>
                  <a:pt x="5878286" y="0"/>
                </a:lnTo>
                <a:lnTo>
                  <a:pt x="5878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173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58766" y="876300"/>
            <a:ext cx="7970467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ns Bold"/>
              </a:rPr>
              <a:t>FUTURE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0818" y="2925088"/>
            <a:ext cx="11638055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98">
                <a:solidFill>
                  <a:srgbClr val="1EFFFF"/>
                </a:solidFill>
                <a:latin typeface="Open Sans Bold"/>
              </a:rPr>
              <a:t>Improvements:</a:t>
            </a:r>
            <a:r>
              <a:rPr lang="en-US" sz="3500" spc="98">
                <a:solidFill>
                  <a:srgbClr val="FFFFFF"/>
                </a:solidFill>
                <a:latin typeface="Open Sans Bold"/>
              </a:rPr>
              <a:t> Suggestions for enhancing existing functionalities and adding new features.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35145" y="5312688"/>
            <a:ext cx="11638055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98">
                <a:solidFill>
                  <a:srgbClr val="1EFFFF"/>
                </a:solidFill>
                <a:latin typeface="Open Sans Bold"/>
              </a:rPr>
              <a:t>Scalability: </a:t>
            </a:r>
            <a:r>
              <a:rPr lang="en-US" sz="3500" spc="98">
                <a:solidFill>
                  <a:srgbClr val="FFFFFF"/>
                </a:solidFill>
                <a:latin typeface="Open Sans Bold"/>
              </a:rPr>
              <a:t>Discuss how the toolkit can be scaled or extended to accommodate future requirements.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47996" y="331680"/>
            <a:ext cx="3399006" cy="1156811"/>
          </a:xfrm>
          <a:custGeom>
            <a:avLst/>
            <a:gdLst/>
            <a:ahLst/>
            <a:cxnLst/>
            <a:rect r="r" b="b" t="t" l="l"/>
            <a:pathLst>
              <a:path h="1156811" w="3399006">
                <a:moveTo>
                  <a:pt x="0" y="0"/>
                </a:moveTo>
                <a:lnTo>
                  <a:pt x="3399006" y="0"/>
                </a:lnTo>
                <a:lnTo>
                  <a:pt x="3399006" y="1156811"/>
                </a:lnTo>
                <a:lnTo>
                  <a:pt x="0" y="1156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25C87">
                <a:alpha val="100000"/>
              </a:srgbClr>
            </a:gs>
            <a:gs pos="100000">
              <a:srgbClr val="092340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1873" y="0"/>
            <a:ext cx="12336690" cy="10287000"/>
          </a:xfrm>
          <a:custGeom>
            <a:avLst/>
            <a:gdLst/>
            <a:ahLst/>
            <a:cxnLst/>
            <a:rect r="r" b="b" t="t" l="l"/>
            <a:pathLst>
              <a:path h="10287000" w="12336690">
                <a:moveTo>
                  <a:pt x="0" y="0"/>
                </a:moveTo>
                <a:lnTo>
                  <a:pt x="12336690" y="0"/>
                </a:lnTo>
                <a:lnTo>
                  <a:pt x="123366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178813"/>
            <a:ext cx="8588064" cy="807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93"/>
              </a:lnSpc>
            </a:pPr>
            <a:r>
              <a:rPr lang="en-US" sz="12923">
                <a:solidFill>
                  <a:srgbClr val="FFFFFF"/>
                </a:solidFill>
                <a:latin typeface="Blink Twice"/>
              </a:rPr>
              <a:t>Q&amp;A</a:t>
            </a:r>
          </a:p>
          <a:p>
            <a:pPr algn="ctr">
              <a:lnSpc>
                <a:spcPts val="7455"/>
              </a:lnSpc>
            </a:pPr>
            <a:r>
              <a:rPr lang="en-US" sz="5325">
                <a:solidFill>
                  <a:srgbClr val="FFFFFF"/>
                </a:solidFill>
                <a:latin typeface="Blink Twice"/>
              </a:rPr>
              <a:t> ALLOW THE AUDIENCE TO ASK QUESTIONS AND CLARIFY ANY DOUBTS.</a:t>
            </a:r>
          </a:p>
          <a:p>
            <a:pPr algn="ctr">
              <a:lnSpc>
                <a:spcPts val="7455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40805" y="8415116"/>
            <a:ext cx="3657600" cy="1938528"/>
          </a:xfrm>
          <a:custGeom>
            <a:avLst/>
            <a:gdLst/>
            <a:ahLst/>
            <a:cxnLst/>
            <a:rect r="r" b="b" t="t" l="l"/>
            <a:pathLst>
              <a:path h="1938528" w="3657600">
                <a:moveTo>
                  <a:pt x="0" y="0"/>
                </a:moveTo>
                <a:lnTo>
                  <a:pt x="3657600" y="0"/>
                </a:lnTo>
                <a:lnTo>
                  <a:pt x="3657600" y="1938528"/>
                </a:lnTo>
                <a:lnTo>
                  <a:pt x="0" y="1938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14162" y="-2344417"/>
            <a:ext cx="4053078" cy="4114800"/>
          </a:xfrm>
          <a:custGeom>
            <a:avLst/>
            <a:gdLst/>
            <a:ahLst/>
            <a:cxnLst/>
            <a:rect r="r" b="b" t="t" l="l"/>
            <a:pathLst>
              <a:path h="4114800" w="4053078">
                <a:moveTo>
                  <a:pt x="0" y="0"/>
                </a:moveTo>
                <a:lnTo>
                  <a:pt x="4053078" y="0"/>
                </a:lnTo>
                <a:lnTo>
                  <a:pt x="40530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14162" y="9384380"/>
            <a:ext cx="4053078" cy="4114800"/>
          </a:xfrm>
          <a:custGeom>
            <a:avLst/>
            <a:gdLst/>
            <a:ahLst/>
            <a:cxnLst/>
            <a:rect r="r" b="b" t="t" l="l"/>
            <a:pathLst>
              <a:path h="4114800" w="4053078">
                <a:moveTo>
                  <a:pt x="0" y="0"/>
                </a:moveTo>
                <a:lnTo>
                  <a:pt x="4053078" y="0"/>
                </a:lnTo>
                <a:lnTo>
                  <a:pt x="40530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7996" y="331680"/>
            <a:ext cx="3399006" cy="1156811"/>
          </a:xfrm>
          <a:custGeom>
            <a:avLst/>
            <a:gdLst/>
            <a:ahLst/>
            <a:cxnLst/>
            <a:rect r="r" b="b" t="t" l="l"/>
            <a:pathLst>
              <a:path h="1156811" w="3399006">
                <a:moveTo>
                  <a:pt x="0" y="0"/>
                </a:moveTo>
                <a:lnTo>
                  <a:pt x="3399006" y="0"/>
                </a:lnTo>
                <a:lnTo>
                  <a:pt x="3399006" y="1156811"/>
                </a:lnTo>
                <a:lnTo>
                  <a:pt x="0" y="1156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60248" y="3668708"/>
            <a:ext cx="9367504" cy="168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77"/>
              </a:lnSpc>
            </a:pPr>
            <a:r>
              <a:rPr lang="en-US" sz="11572">
                <a:solidFill>
                  <a:srgbClr val="FFFFFF"/>
                </a:solidFill>
                <a:latin typeface="Open Sauce Heavy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547996" y="331680"/>
            <a:ext cx="3399006" cy="1156811"/>
          </a:xfrm>
          <a:custGeom>
            <a:avLst/>
            <a:gdLst/>
            <a:ahLst/>
            <a:cxnLst/>
            <a:rect r="r" b="b" t="t" l="l"/>
            <a:pathLst>
              <a:path h="1156811" w="3399006">
                <a:moveTo>
                  <a:pt x="0" y="0"/>
                </a:moveTo>
                <a:lnTo>
                  <a:pt x="3399006" y="0"/>
                </a:lnTo>
                <a:lnTo>
                  <a:pt x="3399006" y="1156811"/>
                </a:lnTo>
                <a:lnTo>
                  <a:pt x="0" y="115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6" t="-50321" r="-1345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9363" y="1923726"/>
            <a:ext cx="17189273" cy="740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Background Information:</a:t>
            </a:r>
            <a:r>
              <a:rPr lang="en-US" sz="3500">
                <a:solidFill>
                  <a:srgbClr val="FFFFFF"/>
                </a:solidFill>
                <a:latin typeface="Open Sans Bold"/>
              </a:rPr>
              <a:t> The rapid advancement of natural language processing (NLP) techniques has opened avenues for innovative applications in text processing.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Problem Statement:</a:t>
            </a:r>
            <a:r>
              <a:rPr lang="en-US" sz="3500">
                <a:solidFill>
                  <a:srgbClr val="FFFFFF"/>
                </a:solidFill>
                <a:latin typeface="Open Sans Bold"/>
              </a:rPr>
              <a:t> Despite the availability of various NLP tools, there is a need for a comprehensive toolkit that integrates text generation, summarization, and speech synthesis functionalities.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Objectives: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Develop a versatile NLP toolkit capable of text generation, summarization, PDF text extraction, and text-to-speech conversion.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Provide a user-friendly interface for seamless interaction with the toolkit.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850954" y="331680"/>
            <a:ext cx="4096048" cy="1394041"/>
          </a:xfrm>
          <a:custGeom>
            <a:avLst/>
            <a:gdLst/>
            <a:ahLst/>
            <a:cxnLst/>
            <a:rect r="r" b="b" t="t" l="l"/>
            <a:pathLst>
              <a:path h="1394041" w="4096048">
                <a:moveTo>
                  <a:pt x="0" y="0"/>
                </a:moveTo>
                <a:lnTo>
                  <a:pt x="4096048" y="0"/>
                </a:lnTo>
                <a:lnTo>
                  <a:pt x="4096048" y="1394040"/>
                </a:lnTo>
                <a:lnTo>
                  <a:pt x="0" y="139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47234" y="478790"/>
            <a:ext cx="8393532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66FFC0"/>
                </a:solidFill>
                <a:latin typeface="Russo One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84134" y="633711"/>
            <a:ext cx="15600762" cy="10257501"/>
          </a:xfrm>
          <a:custGeom>
            <a:avLst/>
            <a:gdLst/>
            <a:ahLst/>
            <a:cxnLst/>
            <a:rect r="r" b="b" t="t" l="l"/>
            <a:pathLst>
              <a:path h="10257501" w="15600762">
                <a:moveTo>
                  <a:pt x="0" y="0"/>
                </a:moveTo>
                <a:lnTo>
                  <a:pt x="15600763" y="0"/>
                </a:lnTo>
                <a:lnTo>
                  <a:pt x="15600763" y="10257501"/>
                </a:lnTo>
                <a:lnTo>
                  <a:pt x="0" y="1025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6272" y="3458850"/>
            <a:ext cx="15755456" cy="274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375"/>
              </a:lnSpc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Key Findings:</a:t>
            </a:r>
            <a:r>
              <a:rPr lang="en-US" sz="3500">
                <a:solidFill>
                  <a:srgbClr val="FFFFFE"/>
                </a:solidFill>
                <a:latin typeface="Open Sans Bold"/>
              </a:rPr>
              <a:t> Previ</a:t>
            </a:r>
            <a:r>
              <a:rPr lang="en-US" sz="3500">
                <a:solidFill>
                  <a:srgbClr val="FFFFFE"/>
                </a:solidFill>
                <a:latin typeface="Open Sans Bold"/>
              </a:rPr>
              <a:t>ous research has demonstrated the effectiveness of transformer-based models like GPT-2 and Llama 2 in text generation tasks. Additionally, advancements in summarization techniques using libraries like Spacy have been noted.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81311"/>
            <a:ext cx="1245242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Canva Sans Bold"/>
              </a:rPr>
              <a:t>LITERATURE REVIEW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6272" y="6516437"/>
            <a:ext cx="15755456" cy="223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375"/>
              </a:lnSpc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Research Gap:</a:t>
            </a:r>
            <a:r>
              <a:rPr lang="en-US" sz="3500">
                <a:solidFill>
                  <a:srgbClr val="FFFFFE"/>
                </a:solidFill>
                <a:latin typeface="Open Sans Bold"/>
              </a:rPr>
              <a:t> Despite existing solutions, there is a lack of an all-encompassing toolkit that integrates various NLP functionalities seamlessly.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50954" y="331680"/>
            <a:ext cx="4096048" cy="1394041"/>
          </a:xfrm>
          <a:custGeom>
            <a:avLst/>
            <a:gdLst/>
            <a:ahLst/>
            <a:cxnLst/>
            <a:rect r="r" b="b" t="t" l="l"/>
            <a:pathLst>
              <a:path h="1394041" w="4096048">
                <a:moveTo>
                  <a:pt x="0" y="0"/>
                </a:moveTo>
                <a:lnTo>
                  <a:pt x="4096048" y="0"/>
                </a:lnTo>
                <a:lnTo>
                  <a:pt x="4096048" y="1394040"/>
                </a:lnTo>
                <a:lnTo>
                  <a:pt x="0" y="139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8666" y="1085850"/>
            <a:ext cx="10902209" cy="229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FFFFFF"/>
                </a:solidFill>
                <a:latin typeface="Open Sans Bold"/>
              </a:rPr>
              <a:t>PROJECT SCOPE AND CONSTRAINTS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09141" y="4332669"/>
            <a:ext cx="13069718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Sc</a:t>
            </a:r>
            <a:r>
              <a:rPr lang="en-US" sz="3500">
                <a:solidFill>
                  <a:srgbClr val="1EFFFF"/>
                </a:solidFill>
                <a:latin typeface="Open Sans Bold"/>
              </a:rPr>
              <a:t>ope of the Project:</a:t>
            </a:r>
            <a:r>
              <a:rPr lang="en-US" sz="3500">
                <a:solidFill>
                  <a:srgbClr val="FFFFFF"/>
                </a:solidFill>
                <a:latin typeface="Open Sans Bold"/>
              </a:rPr>
              <a:t> The project focuses on developing a comprehensive NLP toolkit with specific emphasis on text generation, summarization, and speech synthesis.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609141" y="7103401"/>
            <a:ext cx="1306971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Constraints:</a:t>
            </a:r>
            <a:r>
              <a:rPr lang="en-US" sz="3500">
                <a:solidFill>
                  <a:srgbClr val="FFFFFF"/>
                </a:solidFill>
                <a:latin typeface="Open Sans Bold"/>
              </a:rPr>
              <a:t> Time constraints and resource limitations may impact the extent of features implemented.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50954" y="331680"/>
            <a:ext cx="4096048" cy="1394041"/>
          </a:xfrm>
          <a:custGeom>
            <a:avLst/>
            <a:gdLst/>
            <a:ahLst/>
            <a:cxnLst/>
            <a:rect r="r" b="b" t="t" l="l"/>
            <a:pathLst>
              <a:path h="1394041" w="4096048">
                <a:moveTo>
                  <a:pt x="0" y="0"/>
                </a:moveTo>
                <a:lnTo>
                  <a:pt x="4096048" y="0"/>
                </a:lnTo>
                <a:lnTo>
                  <a:pt x="4096048" y="1394040"/>
                </a:lnTo>
                <a:lnTo>
                  <a:pt x="0" y="139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68" t="0" r="-839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97301" y="1752344"/>
            <a:ext cx="8693399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FFFFFF"/>
                </a:solidFill>
                <a:latin typeface="Russo One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41318"/>
            <a:ext cx="1623060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Techn</a:t>
            </a:r>
            <a:r>
              <a:rPr lang="en-US" sz="3500">
                <a:solidFill>
                  <a:srgbClr val="1EFFFF"/>
                </a:solidFill>
                <a:latin typeface="Open Sans Bold"/>
              </a:rPr>
              <a:t>ologies Used: </a:t>
            </a:r>
            <a:r>
              <a:rPr lang="en-US" sz="3500">
                <a:solidFill>
                  <a:srgbClr val="FFFFFF"/>
                </a:solidFill>
                <a:latin typeface="Open Sans Bold"/>
              </a:rPr>
              <a:t>GPT-2, Llama 2, TensorFlow, Spacy, PyMuPDF, Fitz, Tkinter, gTTS, Playsound.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32234"/>
            <a:ext cx="1623060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D</a:t>
            </a:r>
            <a:r>
              <a:rPr lang="en-US" sz="3500">
                <a:solidFill>
                  <a:srgbClr val="1EFFFF"/>
                </a:solidFill>
                <a:latin typeface="Open Sans Bold"/>
              </a:rPr>
              <a:t>evelopment Approach:</a:t>
            </a:r>
            <a:r>
              <a:rPr lang="en-US" sz="3500">
                <a:solidFill>
                  <a:srgbClr val="FFFFFF"/>
                </a:solidFill>
                <a:latin typeface="Open Sans Bold"/>
              </a:rPr>
              <a:t> Agile methodology was adopted for iterative development and continuous integration.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423150"/>
            <a:ext cx="1623060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EFFFF"/>
                </a:solidFill>
                <a:latin typeface="Open Sans Bold"/>
              </a:rPr>
              <a:t>Data Collection/Analysis:</a:t>
            </a:r>
            <a:r>
              <a:rPr lang="en-US" sz="3500">
                <a:solidFill>
                  <a:srgbClr val="FFFFFF"/>
                </a:solidFill>
                <a:latin typeface="Open Sans Bold"/>
              </a:rPr>
              <a:t> Various datasets, including the Shakespeare dataset, were utilized for training and testing the models.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850954" y="331680"/>
            <a:ext cx="4096048" cy="1394041"/>
          </a:xfrm>
          <a:custGeom>
            <a:avLst/>
            <a:gdLst/>
            <a:ahLst/>
            <a:cxnLst/>
            <a:rect r="r" b="b" t="t" l="l"/>
            <a:pathLst>
              <a:path h="1394041" w="4096048">
                <a:moveTo>
                  <a:pt x="0" y="0"/>
                </a:moveTo>
                <a:lnTo>
                  <a:pt x="4096048" y="0"/>
                </a:lnTo>
                <a:lnTo>
                  <a:pt x="4096048" y="1394040"/>
                </a:lnTo>
                <a:lnTo>
                  <a:pt x="0" y="139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81480" y="331680"/>
            <a:ext cx="6552753" cy="5487136"/>
          </a:xfrm>
          <a:custGeom>
            <a:avLst/>
            <a:gdLst/>
            <a:ahLst/>
            <a:cxnLst/>
            <a:rect r="r" b="b" t="t" l="l"/>
            <a:pathLst>
              <a:path h="5487136" w="6552753">
                <a:moveTo>
                  <a:pt x="0" y="0"/>
                </a:moveTo>
                <a:lnTo>
                  <a:pt x="6552753" y="0"/>
                </a:lnTo>
                <a:lnTo>
                  <a:pt x="6552753" y="5487135"/>
                </a:lnTo>
                <a:lnTo>
                  <a:pt x="0" y="548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81480" y="6046135"/>
            <a:ext cx="9794287" cy="3896727"/>
          </a:xfrm>
          <a:custGeom>
            <a:avLst/>
            <a:gdLst/>
            <a:ahLst/>
            <a:cxnLst/>
            <a:rect r="r" b="b" t="t" l="l"/>
            <a:pathLst>
              <a:path h="3896727" w="9794287">
                <a:moveTo>
                  <a:pt x="0" y="0"/>
                </a:moveTo>
                <a:lnTo>
                  <a:pt x="9794287" y="0"/>
                </a:lnTo>
                <a:lnTo>
                  <a:pt x="9794287" y="3896727"/>
                </a:lnTo>
                <a:lnTo>
                  <a:pt x="0" y="389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309645" y="216874"/>
            <a:ext cx="12635718" cy="229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FFFFFF"/>
                </a:solidFill>
                <a:latin typeface="Russo One"/>
              </a:rPr>
              <a:t>System Design /Architecture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756969"/>
            <a:ext cx="7416524" cy="678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Syst</a:t>
            </a:r>
            <a:r>
              <a:rPr lang="en-US" sz="3500">
                <a:solidFill>
                  <a:srgbClr val="FFFFFF"/>
                </a:solidFill>
                <a:latin typeface="Open Sans Bold"/>
              </a:rPr>
              <a:t>em Components: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Text Generation Module (GPT-2, Llama 2, TensorFlow RNN)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Summarization Module (Spacy)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PDF Text Extraction Module (PyMuPDF, Fitz)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Text-to-Speech Conversion Module (Tkinter, gTTS, Playsound)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47996" y="331680"/>
            <a:ext cx="3399006" cy="1156811"/>
          </a:xfrm>
          <a:custGeom>
            <a:avLst/>
            <a:gdLst/>
            <a:ahLst/>
            <a:cxnLst/>
            <a:rect r="r" b="b" t="t" l="l"/>
            <a:pathLst>
              <a:path h="1156811" w="3399006">
                <a:moveTo>
                  <a:pt x="0" y="0"/>
                </a:moveTo>
                <a:lnTo>
                  <a:pt x="3399006" y="0"/>
                </a:lnTo>
                <a:lnTo>
                  <a:pt x="3399006" y="1156811"/>
                </a:lnTo>
                <a:lnTo>
                  <a:pt x="0" y="1156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3959" y="5143500"/>
            <a:ext cx="11210855" cy="5051982"/>
          </a:xfrm>
          <a:custGeom>
            <a:avLst/>
            <a:gdLst/>
            <a:ahLst/>
            <a:cxnLst/>
            <a:rect r="r" b="b" t="t" l="l"/>
            <a:pathLst>
              <a:path h="5051982" w="11210855">
                <a:moveTo>
                  <a:pt x="0" y="0"/>
                </a:moveTo>
                <a:lnTo>
                  <a:pt x="11210855" y="0"/>
                </a:lnTo>
                <a:lnTo>
                  <a:pt x="11210855" y="5051982"/>
                </a:lnTo>
                <a:lnTo>
                  <a:pt x="0" y="5051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1000"/>
            </a:blip>
            <a:stretch>
              <a:fillRect l="0" t="0" r="-44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13959" y="282412"/>
            <a:ext cx="11191105" cy="4626815"/>
          </a:xfrm>
          <a:custGeom>
            <a:avLst/>
            <a:gdLst/>
            <a:ahLst/>
            <a:cxnLst/>
            <a:rect r="r" b="b" t="t" l="l"/>
            <a:pathLst>
              <a:path h="4626815" w="11191105">
                <a:moveTo>
                  <a:pt x="0" y="0"/>
                </a:moveTo>
                <a:lnTo>
                  <a:pt x="11191106" y="0"/>
                </a:lnTo>
                <a:lnTo>
                  <a:pt x="11191106" y="4626815"/>
                </a:lnTo>
                <a:lnTo>
                  <a:pt x="0" y="462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58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7996" y="331680"/>
            <a:ext cx="3399006" cy="1156811"/>
          </a:xfrm>
          <a:custGeom>
            <a:avLst/>
            <a:gdLst/>
            <a:ahLst/>
            <a:cxnLst/>
            <a:rect r="r" b="b" t="t" l="l"/>
            <a:pathLst>
              <a:path h="1156811" w="3399006">
                <a:moveTo>
                  <a:pt x="0" y="0"/>
                </a:moveTo>
                <a:lnTo>
                  <a:pt x="3399006" y="0"/>
                </a:lnTo>
                <a:lnTo>
                  <a:pt x="3399006" y="1156811"/>
                </a:lnTo>
                <a:lnTo>
                  <a:pt x="0" y="1156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49731" y="1085850"/>
            <a:ext cx="9588539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66FFC0"/>
                </a:solidFill>
                <a:latin typeface="Open Sans Bold"/>
              </a:rPr>
              <a:t>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76392"/>
            <a:ext cx="16230600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I</a:t>
            </a:r>
            <a:r>
              <a:rPr lang="en-US" sz="3500">
                <a:solidFill>
                  <a:srgbClr val="FFFFFF"/>
                </a:solidFill>
                <a:latin typeface="Open Sans Bold"/>
              </a:rPr>
              <a:t>mplementation Details: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Integration of GPT-2, Llama 2, and TensorFlow RNN for text generation.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Utilization of Spacy for text summarization.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Implementation of PDF text extraction using PyMuPDF and Fitz.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Development of a GUI for text-to-speech conversion with Tkinter.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47996" y="331680"/>
            <a:ext cx="3399006" cy="1156811"/>
          </a:xfrm>
          <a:custGeom>
            <a:avLst/>
            <a:gdLst/>
            <a:ahLst/>
            <a:cxnLst/>
            <a:rect r="r" b="b" t="t" l="l"/>
            <a:pathLst>
              <a:path h="1156811" w="3399006">
                <a:moveTo>
                  <a:pt x="0" y="0"/>
                </a:moveTo>
                <a:lnTo>
                  <a:pt x="3399006" y="0"/>
                </a:lnTo>
                <a:lnTo>
                  <a:pt x="3399006" y="1156811"/>
                </a:lnTo>
                <a:lnTo>
                  <a:pt x="0" y="115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25C87">
                <a:alpha val="100000"/>
              </a:srgbClr>
            </a:gs>
            <a:gs pos="100000">
              <a:srgbClr val="092340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676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-13707" t="-51104" r="-137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19765" y="4351557"/>
            <a:ext cx="3657600" cy="1938528"/>
          </a:xfrm>
          <a:custGeom>
            <a:avLst/>
            <a:gdLst/>
            <a:ahLst/>
            <a:cxnLst/>
            <a:rect r="r" b="b" t="t" l="l"/>
            <a:pathLst>
              <a:path h="1938528" w="3657600">
                <a:moveTo>
                  <a:pt x="0" y="0"/>
                </a:moveTo>
                <a:lnTo>
                  <a:pt x="3657600" y="0"/>
                </a:lnTo>
                <a:lnTo>
                  <a:pt x="3657600" y="1938528"/>
                </a:lnTo>
                <a:lnTo>
                  <a:pt x="0" y="1938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5378118" y="-1559824"/>
            <a:ext cx="2468880" cy="4114800"/>
          </a:xfrm>
          <a:custGeom>
            <a:avLst/>
            <a:gdLst/>
            <a:ahLst/>
            <a:cxnLst/>
            <a:rect r="r" b="b" t="t" l="l"/>
            <a:pathLst>
              <a:path h="4114800" w="2468880">
                <a:moveTo>
                  <a:pt x="0" y="4114800"/>
                </a:moveTo>
                <a:lnTo>
                  <a:pt x="2468880" y="4114800"/>
                </a:lnTo>
                <a:lnTo>
                  <a:pt x="246888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1844" y="5022466"/>
            <a:ext cx="12618493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98">
                <a:solidFill>
                  <a:srgbClr val="1EFFFF"/>
                </a:solidFill>
                <a:latin typeface="Open Sans Bold"/>
              </a:rPr>
              <a:t>User Benefits:</a:t>
            </a:r>
            <a:r>
              <a:rPr lang="en-US" sz="3500" spc="98">
                <a:solidFill>
                  <a:srgbClr val="FFFFFF"/>
                </a:solidFill>
                <a:latin typeface="Open Sans Bold"/>
              </a:rPr>
              <a:t> Users can benefit from the toolkit's versatility and user-friendly interface, enhancing productivity and workflow efficiency.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093030" y="1186552"/>
            <a:ext cx="1410193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ns Bold"/>
              </a:rPr>
              <a:t>IMPACT AND 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1844" y="2819151"/>
            <a:ext cx="14590714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98">
                <a:solidFill>
                  <a:srgbClr val="1EFFFF"/>
                </a:solidFill>
                <a:latin typeface="Open Sans Bold"/>
              </a:rPr>
              <a:t>Practical Impact:</a:t>
            </a:r>
            <a:r>
              <a:rPr lang="en-US" sz="3500" spc="98">
                <a:solidFill>
                  <a:srgbClr val="FFFFFF"/>
                </a:solidFill>
                <a:latin typeface="Open Sans Bold"/>
              </a:rPr>
              <a:t> The NLP toolkit has practical applications in research, education, and industry, facilitating efficient text processing tasks.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47996" y="331680"/>
            <a:ext cx="3399006" cy="1156811"/>
          </a:xfrm>
          <a:custGeom>
            <a:avLst/>
            <a:gdLst/>
            <a:ahLst/>
            <a:cxnLst/>
            <a:rect r="r" b="b" t="t" l="l"/>
            <a:pathLst>
              <a:path h="1156811" w="3399006">
                <a:moveTo>
                  <a:pt x="0" y="0"/>
                </a:moveTo>
                <a:lnTo>
                  <a:pt x="3399006" y="0"/>
                </a:lnTo>
                <a:lnTo>
                  <a:pt x="3399006" y="1156811"/>
                </a:lnTo>
                <a:lnTo>
                  <a:pt x="0" y="1156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DAGCdZj_k9Q</dc:identifier>
  <dcterms:modified xsi:type="dcterms:W3CDTF">2011-08-01T06:04:30Z</dcterms:modified>
  <cp:revision>1</cp:revision>
  <dc:title>Deases</dc:title>
</cp:coreProperties>
</file>